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376" r:id="rId2"/>
    <p:sldId id="862" r:id="rId3"/>
    <p:sldId id="390" r:id="rId4"/>
    <p:sldId id="863" r:id="rId5"/>
    <p:sldId id="888" r:id="rId6"/>
    <p:sldId id="864" r:id="rId7"/>
    <p:sldId id="421" r:id="rId8"/>
    <p:sldId id="920" r:id="rId9"/>
    <p:sldId id="937" r:id="rId10"/>
    <p:sldId id="931" r:id="rId11"/>
    <p:sldId id="932" r:id="rId12"/>
    <p:sldId id="933" r:id="rId13"/>
    <p:sldId id="840" r:id="rId14"/>
    <p:sldId id="925" r:id="rId15"/>
    <p:sldId id="949" r:id="rId16"/>
    <p:sldId id="389" r:id="rId17"/>
    <p:sldId id="387" r:id="rId18"/>
    <p:sldId id="921" r:id="rId19"/>
    <p:sldId id="887" r:id="rId20"/>
    <p:sldId id="865" r:id="rId21"/>
    <p:sldId id="936" r:id="rId22"/>
    <p:sldId id="922" r:id="rId23"/>
    <p:sldId id="948" r:id="rId24"/>
    <p:sldId id="413" r:id="rId25"/>
    <p:sldId id="410" r:id="rId26"/>
    <p:sldId id="924" r:id="rId27"/>
    <p:sldId id="951" r:id="rId28"/>
    <p:sldId id="411" r:id="rId29"/>
    <p:sldId id="412" r:id="rId30"/>
    <p:sldId id="934" r:id="rId31"/>
    <p:sldId id="883" r:id="rId32"/>
    <p:sldId id="379" r:id="rId33"/>
    <p:sldId id="857" r:id="rId34"/>
    <p:sldId id="402" r:id="rId35"/>
    <p:sldId id="858" r:id="rId36"/>
    <p:sldId id="859" r:id="rId37"/>
    <p:sldId id="869" r:id="rId38"/>
    <p:sldId id="870" r:id="rId39"/>
    <p:sldId id="403" r:id="rId40"/>
    <p:sldId id="860" r:id="rId41"/>
    <p:sldId id="380" r:id="rId42"/>
    <p:sldId id="831" r:id="rId43"/>
    <p:sldId id="950" r:id="rId44"/>
    <p:sldId id="885" r:id="rId45"/>
    <p:sldId id="926" r:id="rId46"/>
    <p:sldId id="378" r:id="rId47"/>
    <p:sldId id="940" r:id="rId48"/>
    <p:sldId id="832" r:id="rId49"/>
    <p:sldId id="871" r:id="rId50"/>
    <p:sldId id="872" r:id="rId51"/>
    <p:sldId id="833" r:id="rId52"/>
    <p:sldId id="873" r:id="rId53"/>
    <p:sldId id="941" r:id="rId54"/>
    <p:sldId id="942" r:id="rId55"/>
    <p:sldId id="834" r:id="rId56"/>
    <p:sldId id="835" r:id="rId57"/>
    <p:sldId id="939" r:id="rId58"/>
    <p:sldId id="841" r:id="rId59"/>
    <p:sldId id="946" r:id="rId60"/>
    <p:sldId id="836" r:id="rId61"/>
    <p:sldId id="837" r:id="rId62"/>
    <p:sldId id="843" r:id="rId63"/>
    <p:sldId id="923" r:id="rId64"/>
    <p:sldId id="896" r:id="rId65"/>
    <p:sldId id="397" r:id="rId66"/>
    <p:sldId id="398" r:id="rId67"/>
    <p:sldId id="423" r:id="rId68"/>
    <p:sldId id="424" r:id="rId69"/>
    <p:sldId id="909" r:id="rId70"/>
    <p:sldId id="907" r:id="rId71"/>
    <p:sldId id="828" r:id="rId72"/>
    <p:sldId id="426" r:id="rId73"/>
    <p:sldId id="892" r:id="rId74"/>
    <p:sldId id="427" r:id="rId75"/>
    <p:sldId id="428" r:id="rId76"/>
    <p:sldId id="637" r:id="rId77"/>
    <p:sldId id="893" r:id="rId78"/>
    <p:sldId id="898" r:id="rId79"/>
    <p:sldId id="899" r:id="rId80"/>
    <p:sldId id="900" r:id="rId81"/>
    <p:sldId id="429" r:id="rId82"/>
    <p:sldId id="636" r:id="rId83"/>
    <p:sldId id="895" r:id="rId84"/>
    <p:sldId id="416" r:id="rId85"/>
    <p:sldId id="906" r:id="rId86"/>
    <p:sldId id="905" r:id="rId87"/>
    <p:sldId id="880" r:id="rId88"/>
    <p:sldId id="904" r:id="rId89"/>
    <p:sldId id="879" r:id="rId90"/>
    <p:sldId id="945" r:id="rId91"/>
    <p:sldId id="908" r:id="rId92"/>
    <p:sldId id="417" r:id="rId93"/>
    <p:sldId id="894" r:id="rId94"/>
    <p:sldId id="418" r:id="rId95"/>
    <p:sldId id="425" r:id="rId96"/>
    <p:sldId id="396" r:id="rId97"/>
    <p:sldId id="395" r:id="rId98"/>
    <p:sldId id="391" r:id="rId99"/>
    <p:sldId id="635" r:id="rId100"/>
    <p:sldId id="385" r:id="rId101"/>
    <p:sldId id="393" r:id="rId102"/>
    <p:sldId id="394" r:id="rId103"/>
    <p:sldId id="829" r:id="rId104"/>
    <p:sldId id="386" r:id="rId105"/>
    <p:sldId id="817" r:id="rId106"/>
    <p:sldId id="280" r:id="rId107"/>
    <p:sldId id="844" r:id="rId108"/>
    <p:sldId id="275" r:id="rId109"/>
    <p:sldId id="274" r:id="rId110"/>
    <p:sldId id="845" r:id="rId111"/>
    <p:sldId id="846" r:id="rId112"/>
    <p:sldId id="847" r:id="rId113"/>
    <p:sldId id="848" r:id="rId114"/>
    <p:sldId id="853" r:id="rId115"/>
    <p:sldId id="283" r:id="rId116"/>
    <p:sldId id="284" r:id="rId117"/>
    <p:sldId id="855" r:id="rId118"/>
    <p:sldId id="854" r:id="rId1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864"/>
            <p14:sldId id="421"/>
            <p14:sldId id="920"/>
            <p14:sldId id="937"/>
            <p14:sldId id="931"/>
            <p14:sldId id="932"/>
            <p14:sldId id="933"/>
            <p14:sldId id="840"/>
            <p14:sldId id="925"/>
            <p14:sldId id="949"/>
            <p14:sldId id="389"/>
            <p14:sldId id="387"/>
            <p14:sldId id="921"/>
            <p14:sldId id="887"/>
            <p14:sldId id="865"/>
            <p14:sldId id="936"/>
            <p14:sldId id="922"/>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37"/>
            <p14:sldId id="843"/>
            <p14:sldId id="923"/>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879"/>
            <p14:sldId id="945"/>
            <p14:sldId id="908"/>
            <p14:sldId id="417"/>
            <p14:sldId id="894"/>
            <p14:sldId id="418"/>
            <p14:sldId id="425"/>
          </p14:sldIdLst>
        </p14:section>
        <p14:section name="Ethics" id="{07641755-2088-458C-9AC6-FDE9097DC369}">
          <p14:sldIdLst>
            <p14:sldId id="396"/>
            <p14:sldId id="395"/>
            <p14:sldId id="391"/>
            <p14:sldId id="635"/>
            <p14:sldId id="385"/>
            <p14:sldId id="393"/>
            <p14:sldId id="394"/>
            <p14:sldId id="829"/>
            <p14:sldId id="386"/>
          </p14:sldIdLst>
        </p14:section>
        <p14:section name="V2X" id="{2A719870-B352-47BC-93B1-3CEB2CAE82C4}">
          <p14:sldIdLst>
            <p14:sldId id="817"/>
            <p14:sldId id="280"/>
            <p14:sldId id="844"/>
            <p14:sldId id="275"/>
            <p14:sldId id="274"/>
            <p14:sldId id="845"/>
            <p14:sldId id="846"/>
            <p14:sldId id="847"/>
            <p14:sldId id="848"/>
            <p14:sldId id="853"/>
            <p14:sldId id="283"/>
            <p14:sldId id="284"/>
            <p14:sldId id="855"/>
            <p14:sldId id="8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7" d="100"/>
          <a:sy n="117" d="100"/>
        </p:scale>
        <p:origin x="13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20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jKfwHsHUdVc"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https://www.youtube.com/watch?v=jKfwHsHUdVc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26637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97</a:t>
            </a:fld>
            <a:endParaRPr lang="en-US" altLang="zh-CN"/>
          </a:p>
        </p:txBody>
      </p:sp>
    </p:spTree>
    <p:extLst>
      <p:ext uri="{BB962C8B-B14F-4D97-AF65-F5344CB8AC3E}">
        <p14:creationId xmlns:p14="http://schemas.microsoft.com/office/powerpoint/2010/main" val="405404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100</a:t>
            </a:fld>
            <a:endParaRPr lang="en-US" altLang="zh-CN"/>
          </a:p>
        </p:txBody>
      </p:sp>
    </p:spTree>
    <p:extLst>
      <p:ext uri="{BB962C8B-B14F-4D97-AF65-F5344CB8AC3E}">
        <p14:creationId xmlns:p14="http://schemas.microsoft.com/office/powerpoint/2010/main" val="1697758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103</a:t>
            </a:fld>
            <a:endParaRPr lang="en-US" altLang="zh-CN"/>
          </a:p>
        </p:txBody>
      </p:sp>
    </p:spTree>
    <p:extLst>
      <p:ext uri="{BB962C8B-B14F-4D97-AF65-F5344CB8AC3E}">
        <p14:creationId xmlns:p14="http://schemas.microsoft.com/office/powerpoint/2010/main" val="232881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106</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107</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108</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Enhanced safety c-v2x r14 better link budget leading to longer range and more reliability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109</a:t>
            </a:fld>
            <a:endParaRPr lang="en-US" altLang="zh-CN"/>
          </a:p>
        </p:txBody>
      </p:sp>
    </p:spTree>
    <p:extLst>
      <p:ext uri="{BB962C8B-B14F-4D97-AF65-F5344CB8AC3E}">
        <p14:creationId xmlns:p14="http://schemas.microsoft.com/office/powerpoint/2010/main" val="360804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140355806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TIUU1xNqI8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4.jpeg"/><Relationship Id="rId4" Type="http://schemas.openxmlformats.org/officeDocument/2006/relationships/video" Target="../media/media2.mp4"/><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2.png"/><Relationship Id="rId4"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a:bodyPr>
          <a:lstStyle/>
          <a:p>
            <a:r>
              <a:rPr lang="en-US" dirty="0"/>
              <a:t>Held in the Mojave Desert region of the USA, along a 150-mile route. </a:t>
            </a:r>
          </a:p>
          <a:p>
            <a:r>
              <a:rPr lang="en-US" dirty="0"/>
              <a:t>None of the robot vehicles finished the route. Carnegie Mellon University's Red Team and car Sandstorm (a converted Humvee) traveled the farthest distance, completing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2441952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331966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911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spTree>
    <p:extLst>
      <p:ext uri="{BB962C8B-B14F-4D97-AF65-F5344CB8AC3E}">
        <p14:creationId xmlns:p14="http://schemas.microsoft.com/office/powerpoint/2010/main" val="17525490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26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106</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107</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Technology Evolution</a:t>
            </a:r>
          </a:p>
        </p:txBody>
      </p:sp>
      <p:sp>
        <p:nvSpPr>
          <p:cNvPr id="3" name="Content Placeholder 2"/>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8BB374D-1B24-42A4-B127-D2A805C4BE59}"/>
              </a:ext>
            </a:extLst>
          </p:cNvPr>
          <p:cNvPicPr>
            <a:picLocks noChangeAspect="1"/>
          </p:cNvPicPr>
          <p:nvPr/>
        </p:nvPicPr>
        <p:blipFill>
          <a:blip r:embed="rId3"/>
          <a:stretch>
            <a:fillRect/>
          </a:stretch>
        </p:blipFill>
        <p:spPr>
          <a:xfrm>
            <a:off x="0" y="2708920"/>
            <a:ext cx="9144000" cy="3992027"/>
          </a:xfrm>
          <a:prstGeom prst="rect">
            <a:avLst/>
          </a:prstGeom>
        </p:spPr>
      </p:pic>
    </p:spTree>
    <p:extLst>
      <p:ext uri="{BB962C8B-B14F-4D97-AF65-F5344CB8AC3E}">
        <p14:creationId xmlns:p14="http://schemas.microsoft.com/office/powerpoint/2010/main" val="379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110</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117</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118</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14:00-16:00</a:t>
            </a:r>
          </a:p>
          <a:p>
            <a:r>
              <a:rPr lang="en-US" dirty="0"/>
              <a:t>Instructors </a:t>
            </a:r>
          </a:p>
          <a:p>
            <a:pPr lvl="1"/>
            <a:r>
              <a:rPr lang="en-US" dirty="0"/>
              <a:t>Z. Gu, Kalle Prorok</a:t>
            </a:r>
          </a:p>
          <a:p>
            <a:r>
              <a:rPr lang="en-US" dirty="0"/>
              <a:t>Zoom link: </a:t>
            </a:r>
            <a:r>
              <a:rPr lang="en-US" dirty="0">
                <a:hlinkClick r:id="rId3"/>
              </a:rPr>
              <a:t>https://umu.zoom.us/j/61403558067</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DE22-1265-4BE9-8EE6-77480ACBE5A6}"/>
              </a:ext>
            </a:extLst>
          </p:cNvPr>
          <p:cNvSpPr>
            <a:spLocks noGrp="1"/>
          </p:cNvSpPr>
          <p:nvPr>
            <p:ph type="title"/>
          </p:nvPr>
        </p:nvSpPr>
        <p:spPr/>
        <p:txBody>
          <a:bodyPr/>
          <a:lstStyle/>
          <a:p>
            <a:r>
              <a:rPr lang="en-US" dirty="0"/>
              <a:t>When Will AVs Arrive?</a:t>
            </a:r>
            <a:endParaRPr lang="en-SE" dirty="0"/>
          </a:p>
        </p:txBody>
      </p:sp>
      <p:sp>
        <p:nvSpPr>
          <p:cNvPr id="3" name="Content Placeholder 2">
            <a:extLst>
              <a:ext uri="{FF2B5EF4-FFF2-40B4-BE49-F238E27FC236}">
                <a16:creationId xmlns:a16="http://schemas.microsoft.com/office/drawing/2014/main" id="{DAB880BA-9EF6-44EE-83CF-255AB5C1E190}"/>
              </a:ext>
            </a:extLst>
          </p:cNvPr>
          <p:cNvSpPr>
            <a:spLocks noGrp="1"/>
          </p:cNvSpPr>
          <p:nvPr>
            <p:ph idx="1"/>
          </p:nvPr>
        </p:nvSpPr>
        <p:spPr/>
        <p:txBody>
          <a:bodyPr/>
          <a:lstStyle/>
          <a:p>
            <a:r>
              <a:rPr lang="en-US" dirty="0"/>
              <a:t>Predictions from 2017</a:t>
            </a:r>
            <a:endParaRPr lang="en-SE" dirty="0"/>
          </a:p>
        </p:txBody>
      </p:sp>
      <p:sp>
        <p:nvSpPr>
          <p:cNvPr id="4" name="Slide Number Placeholder 3">
            <a:extLst>
              <a:ext uri="{FF2B5EF4-FFF2-40B4-BE49-F238E27FC236}">
                <a16:creationId xmlns:a16="http://schemas.microsoft.com/office/drawing/2014/main" id="{E8C17CAF-1E86-4F4E-AA8F-6EE6890629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E1098274-3231-4942-B31B-A64324B3ED3B}"/>
              </a:ext>
            </a:extLst>
          </p:cNvPr>
          <p:cNvPicPr>
            <a:picLocks noChangeAspect="1"/>
          </p:cNvPicPr>
          <p:nvPr/>
        </p:nvPicPr>
        <p:blipFill>
          <a:blip r:embed="rId2"/>
          <a:stretch>
            <a:fillRect/>
          </a:stretch>
        </p:blipFill>
        <p:spPr>
          <a:xfrm>
            <a:off x="444996" y="2204864"/>
            <a:ext cx="8468907" cy="3924848"/>
          </a:xfrm>
          <a:prstGeom prst="rect">
            <a:avLst/>
          </a:prstGeom>
        </p:spPr>
      </p:pic>
      <p:sp>
        <p:nvSpPr>
          <p:cNvPr id="7" name="Rectangle 6">
            <a:extLst>
              <a:ext uri="{FF2B5EF4-FFF2-40B4-BE49-F238E27FC236}">
                <a16:creationId xmlns:a16="http://schemas.microsoft.com/office/drawing/2014/main" id="{FB304230-DB33-4590-AE0E-76B81BD1B657}"/>
              </a:ext>
            </a:extLst>
          </p:cNvPr>
          <p:cNvSpPr/>
          <p:nvPr/>
        </p:nvSpPr>
        <p:spPr>
          <a:xfrm>
            <a:off x="3833704" y="6557838"/>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971006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3362602"/>
          </a:xfrm>
        </p:spPr>
        <p:txBody>
          <a:bodyPr>
            <a:normAutofit/>
          </a:bodyPr>
          <a:lstStyle/>
          <a:p>
            <a:r>
              <a:rPr lang="en-US" sz="1400" dirty="0"/>
              <a:t>In 2018, a man died from a high-speed crash because his Tesla Autopilot system steered the car into a median on Highway 101 in Mountain View, CA.</a:t>
            </a:r>
          </a:p>
          <a:p>
            <a:r>
              <a:rPr lang="en-US" sz="1400" dirty="0"/>
              <a:t>NTSB’s investigation report, released in Feb 2020, lists 23 findings that enumerate all the factors that contributed to the fatal collision. </a:t>
            </a:r>
          </a:p>
          <a:p>
            <a:pPr lvl="1"/>
            <a:r>
              <a:rPr lang="en-US" sz="1200" dirty="0"/>
              <a:t>Limitations on Tesla's Autopilot </a:t>
            </a:r>
            <a:r>
              <a:rPr lang="en-US" sz="1200" dirty="0">
                <a:solidFill>
                  <a:srgbClr val="FF0000"/>
                </a:solidFill>
              </a:rPr>
              <a:t>Lane-Keeping Assistance (LKA) </a:t>
            </a:r>
            <a:r>
              <a:rPr lang="en-US" sz="1200" dirty="0"/>
              <a:t>caused the vehicle to veer into the median and failed to provide an alert to the driver in the seconds leading to the crash.</a:t>
            </a:r>
          </a:p>
          <a:p>
            <a:pPr lvl="1"/>
            <a:r>
              <a:rPr lang="en-US" sz="1200" dirty="0"/>
              <a:t>The collision avoidance system was not designed to detect a </a:t>
            </a:r>
            <a:r>
              <a:rPr lang="en-US" sz="1200" dirty="0">
                <a:solidFill>
                  <a:srgbClr val="FF0000"/>
                </a:solidFill>
              </a:rPr>
              <a:t>crash attenuator</a:t>
            </a:r>
            <a:r>
              <a:rPr lang="en-US" sz="1200" dirty="0"/>
              <a:t>, which resulted in a severe crash in which the automatic braking and collision warning systems failed to activate.</a:t>
            </a:r>
          </a:p>
          <a:p>
            <a:pPr lvl="1"/>
            <a:r>
              <a:rPr lang="en-US" sz="1200" dirty="0"/>
              <a:t>A failure of computer vision algorithm for </a:t>
            </a:r>
            <a:r>
              <a:rPr lang="en-US" sz="1200" dirty="0">
                <a:solidFill>
                  <a:srgbClr val="FF0000"/>
                </a:solidFill>
              </a:rPr>
              <a:t>lane tracking</a:t>
            </a:r>
            <a:r>
              <a:rPr lang="en-US" sz="1200" dirty="0"/>
              <a:t>.</a:t>
            </a:r>
          </a:p>
          <a:p>
            <a:r>
              <a:rPr lang="en-US" sz="1400" dirty="0"/>
              <a:t>Tesla Autopilot 2 almost crashes Into Barrier (similar to this crash)</a:t>
            </a:r>
          </a:p>
          <a:p>
            <a:pPr lvl="1"/>
            <a:r>
              <a:rPr lang="en-US" sz="1200" dirty="0">
                <a:hlinkClick r:id="rId3"/>
              </a:rPr>
              <a:t>https://www.youtube.com/watch?v=TIUU1xNqI8w</a:t>
            </a:r>
            <a:r>
              <a:rPr lang="en-US" sz="1200" dirty="0"/>
              <a:t> </a:t>
            </a:r>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643" y="402493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5"/>
          <a:stretch>
            <a:fillRect/>
          </a:stretch>
        </p:blipFill>
        <p:spPr>
          <a:xfrm>
            <a:off x="5508104" y="371703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fontScale="92500"/>
          </a:bodyPr>
          <a:lstStyle/>
          <a:p>
            <a:r>
              <a:rPr lang="en-US" dirty="0"/>
              <a:t>Tesla on Autopilot Crashes into Overturned Truck on Busy Highway in Taiwan</a:t>
            </a:r>
          </a:p>
          <a:p>
            <a:pPr lvl="1"/>
            <a:r>
              <a:rPr lang="en-US" dirty="0"/>
              <a:t>https://www.youtube.com/watch?v=X3hrKnv0dPQ</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2"/>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How a Self-Driving Uber Killed a Pedestrian in Arizona - The New York Times">
            <a:hlinkClick r:id="" action="ppaction://media"/>
            <a:extLst>
              <a:ext uri="{FF2B5EF4-FFF2-40B4-BE49-F238E27FC236}">
                <a16:creationId xmlns:a16="http://schemas.microsoft.com/office/drawing/2014/main" id="{96B08CA2-74DB-4E23-B561-4CB0750CCC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8208" y="1313292"/>
            <a:ext cx="4418090" cy="3313568"/>
          </a:xfrm>
          <a:prstGeom prst="rect">
            <a:avLst/>
          </a:prstGeom>
        </p:spPr>
      </p:pic>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4008" y="4797152"/>
            <a:ext cx="3390429" cy="1905350"/>
          </a:xfrm>
          <a:prstGeom prst="rect">
            <a:avLst/>
          </a:prstGeom>
          <a:noFill/>
          <a:extLst>
            <a:ext uri="{909E8E84-426E-40DD-AFC4-6F175D3DCCD1}">
              <a14:hiddenFill xmlns:a14="http://schemas.microsoft.com/office/drawing/2010/main">
                <a:solidFill>
                  <a:srgbClr val="FFFFFF"/>
                </a:solidFill>
              </a14:hiddenFill>
            </a:ext>
          </a:extLst>
        </p:spPr>
      </p:pic>
      <p:pic>
        <p:nvPicPr>
          <p:cNvPr id="6" name="How a Self-Driving Uber Killed a Pedestrian in Arizona - The New York Times_2">
            <a:hlinkClick r:id="" action="ppaction://media"/>
            <a:extLst>
              <a:ext uri="{FF2B5EF4-FFF2-40B4-BE49-F238E27FC236}">
                <a16:creationId xmlns:a16="http://schemas.microsoft.com/office/drawing/2014/main" id="{4B606CA1-1446-4195-874B-20612E3766D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44008" y="1313292"/>
            <a:ext cx="4418090" cy="3313568"/>
          </a:xfrm>
          <a:prstGeom prst="rect">
            <a:avLst/>
          </a:prstGeom>
        </p:spPr>
      </p:pic>
      <p:pic>
        <p:nvPicPr>
          <p:cNvPr id="2052" name="Picture 4">
            <a:extLst>
              <a:ext uri="{FF2B5EF4-FFF2-40B4-BE49-F238E27FC236}">
                <a16:creationId xmlns:a16="http://schemas.microsoft.com/office/drawing/2014/main" id="{7E017B2E-6EB9-4563-BFA3-E858798A5FD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976" y="4784869"/>
            <a:ext cx="3481635" cy="19176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p:txBody>
          <a:bodyPr/>
          <a:lstStyle/>
          <a:p>
            <a:endParaRPr lang="en-SE" dirty="0"/>
          </a:p>
        </p:txBody>
      </p:sp>
    </p:spTree>
    <p:extLst>
      <p:ext uri="{BB962C8B-B14F-4D97-AF65-F5344CB8AC3E}">
        <p14:creationId xmlns:p14="http://schemas.microsoft.com/office/powerpoint/2010/main" val="11755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car according to 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fontScale="77500" lnSpcReduction="20000"/>
          </a:bodyPr>
          <a:lstStyle/>
          <a:p>
            <a:r>
              <a:rPr lang="en-US" dirty="0"/>
              <a:t>Weekly lecture topics</a:t>
            </a:r>
          </a:p>
          <a:p>
            <a:pPr lvl="1"/>
            <a:r>
              <a:rPr lang="en-US" dirty="0"/>
              <a:t>W1: Introduction and overview</a:t>
            </a:r>
          </a:p>
          <a:p>
            <a:pPr lvl="1"/>
            <a:r>
              <a:rPr lang="en-US" dirty="0"/>
              <a:t>W2: Functional Safety and ISO 26262 (no class on 5 Apr Mon. Easter Monday)</a:t>
            </a:r>
          </a:p>
          <a:p>
            <a:pPr lvl="1"/>
            <a:r>
              <a:rPr lang="en-US" dirty="0"/>
              <a:t>W3: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r>
              <a:rPr lang="en-US" dirty="0"/>
              <a:t>I will put lecture materials here instead of on Canvas. Please bookmark this link</a:t>
            </a:r>
          </a:p>
          <a:p>
            <a:pPr lvl="1"/>
            <a:r>
              <a:rPr lang="en-US" dirty="0">
                <a:hlinkClick r:id="rId3"/>
              </a:rPr>
              <a:t>https://guzonghua.github.io/saav/</a:t>
            </a:r>
            <a:r>
              <a:rPr lang="en-US" dirty="0"/>
              <a:t> </a:t>
            </a:r>
          </a:p>
          <a:p>
            <a:pPr lvl="1"/>
            <a:r>
              <a:rPr lang="en-US" dirty="0"/>
              <a:t>Since I may update slides slightly after each class, it is more convenient to put them here</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424011" y="1052736"/>
            <a:ext cx="82296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Anything can happen on the road!</a:t>
            </a:r>
          </a:p>
          <a:p>
            <a:r>
              <a:rPr lang="en-US" sz="1600" kern="0" dirty="0"/>
              <a:t>Video from 2015, recorded by Google’s AV.</a:t>
            </a:r>
            <a:endParaRPr lang="en-SE" sz="16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“Once you solve cameras for vision, autonomy is solved; if you don’t solve vision, it’s not solved … You can absolutely be superhuman with just cameras.” “In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619672" y="397032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sensors use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 Section</a:t>
            </a:r>
            <a:r>
              <a:rPr lang="en-US" altLang="zh-CN" dirty="0"/>
              <a:t>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287962"/>
          </a:xfrm>
        </p:spPr>
        <p:txBody>
          <a:bodyPr>
            <a:normAutofit fontScale="70000" lnSpcReduction="20000"/>
          </a:bodyPr>
          <a:lstStyle/>
          <a:p>
            <a:r>
              <a:rPr lang="en-US" dirty="0"/>
              <a:t>Labs </a:t>
            </a:r>
          </a:p>
          <a:p>
            <a:pPr lvl="1"/>
            <a:r>
              <a:rPr lang="en-US" dirty="0"/>
              <a:t>Lab1 in W3-4. Traffic sign classification with CNN </a:t>
            </a:r>
          </a:p>
          <a:p>
            <a:pPr lvl="1"/>
            <a:r>
              <a:rPr lang="en-US" dirty="0"/>
              <a:t>Lab2 in W5-6. Adversarial attacks on CNN classifier</a:t>
            </a:r>
          </a:p>
          <a:p>
            <a:pPr lvl="1"/>
            <a:r>
              <a:rPr lang="en-US" dirty="0"/>
              <a:t>Lab3 in W7-8. PID control</a:t>
            </a:r>
          </a:p>
          <a:p>
            <a:pPr lvl="1"/>
            <a:r>
              <a:rPr lang="en-US" dirty="0"/>
              <a:t>Lab4-5 in W9-10. RL applications in AD</a:t>
            </a:r>
          </a:p>
          <a:p>
            <a:pPr lvl="1"/>
            <a:r>
              <a:rPr lang="en-US" dirty="0"/>
              <a:t>Kalle will provide brief tutorials on related software frameworks throughout the term </a:t>
            </a:r>
          </a:p>
          <a:p>
            <a:r>
              <a:rPr lang="en-US" dirty="0"/>
              <a:t>Grade distribution: </a:t>
            </a:r>
          </a:p>
          <a:p>
            <a:pPr lvl="1"/>
            <a:r>
              <a:rPr lang="en-US" dirty="0"/>
              <a:t>Final exam (open-book): 60% </a:t>
            </a:r>
          </a:p>
          <a:p>
            <a:pPr lvl="1"/>
            <a:r>
              <a:rPr lang="en-US" dirty="0"/>
              <a:t>Lab sections: 40%</a:t>
            </a:r>
          </a:p>
          <a:p>
            <a:r>
              <a:rPr lang="en-US" dirty="0"/>
              <a:t>We will keep the projects’ computing demands low, so you can use Google </a:t>
            </a:r>
            <a:r>
              <a:rPr lang="en-US" dirty="0" err="1"/>
              <a:t>Colab</a:t>
            </a:r>
            <a:r>
              <a:rPr lang="en-US" dirty="0"/>
              <a:t>, or work on your own computer without powerful GPUs</a:t>
            </a:r>
          </a:p>
          <a:p>
            <a:r>
              <a:rPr lang="en-US" dirty="0"/>
              <a:t>We will also keep the programming workload relatively low, e.g., you may be given a semi-complete program, and asked to  tune some hyper parameters, or fill in a few lines of missing code. Programming language is Python</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speeds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 one million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1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62500" lnSpcReduction="20000"/>
          </a:bodyPr>
          <a:lstStyle/>
          <a:p>
            <a:r>
              <a:rPr lang="en-US" dirty="0"/>
              <a:t>Pro: provides both position and relative speed information</a:t>
            </a:r>
          </a:p>
          <a:p>
            <a:r>
              <a:rPr lang="en-US" dirty="0"/>
              <a:t>Con: low resolution</a:t>
            </a:r>
          </a:p>
          <a:p>
            <a:r>
              <a:rPr lang="en-US" dirty="0"/>
              <a:t>Key parameters</a:t>
            </a:r>
          </a:p>
          <a:p>
            <a:pPr lvl="1"/>
            <a:r>
              <a:rPr lang="en-US" dirty="0"/>
              <a:t>Sensing distance</a:t>
            </a:r>
          </a:p>
          <a:p>
            <a:pPr lvl="1"/>
            <a:r>
              <a:rPr lang="en-US" dirty="0"/>
              <a:t>FOV</a:t>
            </a:r>
          </a:p>
          <a:p>
            <a:pPr lvl="1"/>
            <a:r>
              <a:rPr lang="en-US" dirty="0"/>
              <a:t>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1005787" y="3884188"/>
            <a:ext cx="7132426" cy="2890322"/>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lnSpcReduction="10000"/>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AV Safety</a:t>
            </a:r>
          </a:p>
          <a:p>
            <a:pPr lvl="1"/>
            <a:r>
              <a:rPr lang="en-US" dirty="0"/>
              <a:t>Ethical Issues</a:t>
            </a:r>
          </a:p>
          <a:p>
            <a:pPr lvl="1"/>
            <a:r>
              <a:rPr lang="en-US" dirty="0"/>
              <a:t>V2X</a:t>
            </a:r>
            <a:endParaRPr lang="en-SE" dirty="0"/>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9E03-01B7-447F-B88F-24548D3D4AC6}"/>
              </a:ext>
            </a:extLst>
          </p:cNvPr>
          <p:cNvSpPr>
            <a:spLocks noGrp="1"/>
          </p:cNvSpPr>
          <p:nvPr>
            <p:ph type="title"/>
          </p:nvPr>
        </p:nvSpPr>
        <p:spPr/>
        <p:txBody>
          <a:bodyPr/>
          <a:lstStyle/>
          <a:p>
            <a:r>
              <a:rPr lang="en-US" dirty="0"/>
              <a:t>Wheel Odometer</a:t>
            </a:r>
            <a:endParaRPr lang="en-SE" dirty="0"/>
          </a:p>
        </p:txBody>
      </p:sp>
      <p:sp>
        <p:nvSpPr>
          <p:cNvPr id="3" name="Content Placeholder 2">
            <a:extLst>
              <a:ext uri="{FF2B5EF4-FFF2-40B4-BE49-F238E27FC236}">
                <a16:creationId xmlns:a16="http://schemas.microsoft.com/office/drawing/2014/main" id="{6508C333-9FF6-4C2C-BEEA-403230B1B6C5}"/>
              </a:ext>
            </a:extLst>
          </p:cNvPr>
          <p:cNvSpPr>
            <a:spLocks noGrp="1"/>
          </p:cNvSpPr>
          <p:nvPr>
            <p:ph idx="1"/>
          </p:nvPr>
        </p:nvSpPr>
        <p:spPr>
          <a:xfrm>
            <a:off x="457200" y="1295400"/>
            <a:ext cx="8229600" cy="2421632"/>
          </a:xfrm>
        </p:spPr>
        <p:txBody>
          <a:bodyPr>
            <a:normAutofit fontScale="77500" lnSpcReduction="20000"/>
          </a:bodyPr>
          <a:lstStyle/>
          <a:p>
            <a:r>
              <a:rPr lang="en-US" dirty="0"/>
              <a:t>Measures the distance traveled by counting the number of wheel rotations, and multiplying it with the tire circumference</a:t>
            </a:r>
          </a:p>
          <a:p>
            <a:r>
              <a:rPr lang="en-US" dirty="0"/>
              <a:t>Accuracy affected by:</a:t>
            </a:r>
          </a:p>
          <a:p>
            <a:pPr lvl="1"/>
            <a:r>
              <a:rPr lang="en-US" dirty="0"/>
              <a:t>Slippery road surface (which causes tire to move without rotation)</a:t>
            </a:r>
          </a:p>
          <a:p>
            <a:pPr lvl="1"/>
            <a:r>
              <a:rPr lang="en-US" dirty="0"/>
              <a:t>Severely worn tires (which affects tire circumference)</a:t>
            </a:r>
            <a:endParaRPr lang="en-SE" dirty="0"/>
          </a:p>
        </p:txBody>
      </p:sp>
      <p:sp>
        <p:nvSpPr>
          <p:cNvPr id="4" name="Slide Number Placeholder 3">
            <a:extLst>
              <a:ext uri="{FF2B5EF4-FFF2-40B4-BE49-F238E27FC236}">
                <a16:creationId xmlns:a16="http://schemas.microsoft.com/office/drawing/2014/main" id="{62037428-41FA-4E4B-AEA9-A86C876F360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A90FDBF2-AD85-4322-B34C-E682DE670D52}"/>
              </a:ext>
            </a:extLst>
          </p:cNvPr>
          <p:cNvPicPr>
            <a:picLocks noChangeAspect="1"/>
          </p:cNvPicPr>
          <p:nvPr/>
        </p:nvPicPr>
        <p:blipFill>
          <a:blip r:embed="rId2"/>
          <a:stretch>
            <a:fillRect/>
          </a:stretch>
        </p:blipFill>
        <p:spPr>
          <a:xfrm>
            <a:off x="1403648" y="3661803"/>
            <a:ext cx="6769304" cy="3080212"/>
          </a:xfrm>
          <a:prstGeom prst="rect">
            <a:avLst/>
          </a:prstGeom>
        </p:spPr>
      </p:pic>
    </p:spTree>
    <p:extLst>
      <p:ext uri="{BB962C8B-B14F-4D97-AF65-F5344CB8AC3E}">
        <p14:creationId xmlns:p14="http://schemas.microsoft.com/office/powerpoint/2010/main" val="2662012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85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2"/>
          <a:stretch>
            <a:fillRect/>
          </a:stretch>
        </p:blipFill>
        <p:spPr>
          <a:xfrm>
            <a:off x="1691680" y="4707198"/>
            <a:ext cx="5973009" cy="1962424"/>
          </a:xfrm>
          <a:prstGeom prst="rect">
            <a:avLst/>
          </a:prstGeom>
        </p:spPr>
      </p:pic>
    </p:spTree>
    <p:extLst>
      <p:ext uri="{BB962C8B-B14F-4D97-AF65-F5344CB8AC3E}">
        <p14:creationId xmlns:p14="http://schemas.microsoft.com/office/powerpoint/2010/main" val="124007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997-1F23-4236-9119-2EE6150D150E}"/>
              </a:ext>
            </a:extLst>
          </p:cNvPr>
          <p:cNvSpPr>
            <a:spLocks noGrp="1"/>
          </p:cNvSpPr>
          <p:nvPr>
            <p:ph type="title"/>
          </p:nvPr>
        </p:nvSpPr>
        <p:spPr/>
        <p:txBody>
          <a:bodyPr>
            <a:normAutofit fontScale="90000"/>
          </a:bodyPr>
          <a:lstStyle/>
          <a:p>
            <a:r>
              <a:rPr lang="en-US" dirty="0"/>
              <a:t>Mobileye's Autonomous Car What the System Sees</a:t>
            </a:r>
            <a:endParaRPr lang="en-SE" dirty="0"/>
          </a:p>
        </p:txBody>
      </p:sp>
      <p:pic>
        <p:nvPicPr>
          <p:cNvPr id="5" name="Mobileye's Autonomous Car What the System Sees 720">
            <a:hlinkClick r:id="" action="ppaction://media"/>
            <a:extLst>
              <a:ext uri="{FF2B5EF4-FFF2-40B4-BE49-F238E27FC236}">
                <a16:creationId xmlns:a16="http://schemas.microsoft.com/office/drawing/2014/main" id="{9D188E35-63EA-4DFF-9574-926A73ADE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636" y="1203666"/>
            <a:ext cx="6552728" cy="5195654"/>
          </a:xfrm>
        </p:spPr>
      </p:pic>
      <p:sp>
        <p:nvSpPr>
          <p:cNvPr id="4" name="Slide Number Placeholder 3">
            <a:extLst>
              <a:ext uri="{FF2B5EF4-FFF2-40B4-BE49-F238E27FC236}">
                <a16:creationId xmlns:a16="http://schemas.microsoft.com/office/drawing/2014/main" id="{EA44CAB1-1EBA-456D-A2CA-5E6B8B39A56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9479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295400"/>
            <a:ext cx="8363272" cy="939552"/>
          </a:xfrm>
        </p:spPr>
        <p:txBody>
          <a:bodyPr>
            <a:normAutofit fontScale="62500" lnSpcReduction="20000"/>
          </a:bodyPr>
          <a:lstStyle/>
          <a:p>
            <a:r>
              <a:rPr lang="en-US" dirty="0"/>
              <a:t>Cameras and Lidars generate the most amount of data.</a:t>
            </a:r>
          </a:p>
          <a:p>
            <a:r>
              <a:rPr lang="en-US" dirty="0"/>
              <a:t>Sensor data must to be processed in real-time by perception algorithms.</a:t>
            </a:r>
            <a:endParaRPr lang="en-SE"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143000"/>
            <a:ext cx="8229600" cy="1637928"/>
          </a:xfrm>
        </p:spPr>
        <p:txBody>
          <a:bodyPr>
            <a:normAutofit fontScale="62500" lnSpcReduction="20000"/>
          </a:bodyPr>
          <a:lstStyle/>
          <a:p>
            <a:r>
              <a:rPr lang="en-US" dirty="0"/>
              <a:t>A family of products, ranging from the low-end Parker to the latest high-end ORIN with 200 TOPS (Tera Operations Per Second), announced in Dec 2019.</a:t>
            </a:r>
          </a:p>
          <a:p>
            <a:r>
              <a:rPr lang="en-US" dirty="0"/>
              <a:t>Besides CPU and GPU cores, also includes NVDLA (NVIDIA Deep Learning Accelerator), an ASIC for Deep Learning inference. </a:t>
            </a:r>
            <a:endParaRPr lang="en-SE"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2195736" y="6611779"/>
            <a:ext cx="5904656" cy="246221"/>
          </a:xfrm>
          <a:prstGeom prst="rect">
            <a:avLst/>
          </a:prstGeom>
        </p:spPr>
        <p:txBody>
          <a:bodyPr wrap="square">
            <a:spAutoFit/>
          </a:bodyPr>
          <a:lstStyle/>
          <a:p>
            <a:r>
              <a:rPr lang="en-US" sz="1000" dirty="0"/>
              <a:t>https://www.forbes.com/sites/tiriasresearch/2019/12/18/nvidia-announces-new-orin-auto-ai-processor/</a:t>
            </a:r>
            <a:endParaRPr lang="en-SE" sz="1000" dirty="0"/>
          </a:p>
        </p:txBody>
      </p:sp>
      <p:pic>
        <p:nvPicPr>
          <p:cNvPr id="6" name="Picture 5">
            <a:extLst>
              <a:ext uri="{FF2B5EF4-FFF2-40B4-BE49-F238E27FC236}">
                <a16:creationId xmlns:a16="http://schemas.microsoft.com/office/drawing/2014/main" id="{481265E1-B69F-4B9C-AD63-11113BEF1BB6}"/>
              </a:ext>
            </a:extLst>
          </p:cNvPr>
          <p:cNvPicPr>
            <a:picLocks noChangeAspect="1"/>
          </p:cNvPicPr>
          <p:nvPr/>
        </p:nvPicPr>
        <p:blipFill>
          <a:blip r:embed="rId3"/>
          <a:stretch>
            <a:fillRect/>
          </a:stretch>
        </p:blipFill>
        <p:spPr>
          <a:xfrm>
            <a:off x="123204" y="2828553"/>
            <a:ext cx="8890000" cy="3264743"/>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20000"/>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e.g. Google’s Tensor Processing Unit (TPU)</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82</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high-performance multicore automotive ECUs.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493640"/>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pPr lvl="1"/>
            <a:r>
              <a:rPr lang="en-US" dirty="0"/>
              <a:t>Hard real-time, static memory allocation (no new() or malloc()), callbacks vs. </a:t>
            </a:r>
            <a:r>
              <a:rPr lang="en-US" dirty="0" err="1"/>
              <a:t>waitset</a:t>
            </a:r>
            <a:r>
              <a:rPr lang="en-US" dirty="0"/>
              <a:t>, security, testing, real-time I/O logging… </a:t>
            </a:r>
          </a:p>
          <a:p>
            <a:pPr lvl="1"/>
            <a:r>
              <a:rPr lang="en-US" dirty="0"/>
              <a:t>Real-Time Linux or QNX as the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dirty="0"/>
              <a:t>NVIDIA DRIVE Software</a:t>
            </a:r>
            <a:endParaRPr lang="en-SE"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dirty="0"/>
              <a:t>NVIDIA DRIVE</a:t>
            </a:r>
            <a:endParaRPr lang="en-SE"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5122" name="Picture 2">
            <a:extLst>
              <a:ext uri="{FF2B5EF4-FFF2-40B4-BE49-F238E27FC236}">
                <a16:creationId xmlns:a16="http://schemas.microsoft.com/office/drawing/2014/main" id="{DB3C2532-7F18-4541-BE4F-5AFB4DB80C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3146734"/>
            <a:ext cx="6336704" cy="353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82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spTree>
    <p:extLst>
      <p:ext uri="{BB962C8B-B14F-4D97-AF65-F5344CB8AC3E}">
        <p14:creationId xmlns:p14="http://schemas.microsoft.com/office/powerpoint/2010/main" val="4202001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619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287528850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3285</TotalTime>
  <Words>10397</Words>
  <Application>Microsoft Office PowerPoint</Application>
  <PresentationFormat>On-screen Show (4:3)</PresentationFormat>
  <Paragraphs>944</Paragraphs>
  <Slides>118</Slides>
  <Notes>46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 Sections</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When Will AVs Arrive?</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Wheel Odometer</vt:lpstr>
      <vt:lpstr>Perception Tasks</vt:lpstr>
      <vt:lpstr>Mobileye's Autonomous Car What the System Sees</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Robot Operating System (ROS)</vt:lpstr>
      <vt:lpstr>Apex.OS</vt:lpstr>
      <vt:lpstr>EB corbos</vt:lpstr>
      <vt:lpstr>NVIDIA DRIVE Software</vt:lpstr>
      <vt:lpstr>NVIDIA DRIVE</vt:lpstr>
      <vt:lpstr>Baidu Apollo</vt:lpstr>
      <vt:lpstr>Autoware</vt:lpstr>
      <vt:lpstr>ETHICAL ISSUES</vt:lpstr>
      <vt:lpstr>Two Introductory Videos</vt:lpstr>
      <vt:lpstr>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lpstr>V2X</vt:lpstr>
      <vt:lpstr>V2X Types</vt:lpstr>
      <vt:lpstr>Two Camps</vt:lpstr>
      <vt:lpstr>V2X Applications in AD</vt:lpstr>
      <vt:lpstr>V2X Technology Evolution</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245</cp:revision>
  <dcterms:created xsi:type="dcterms:W3CDTF">2020-03-21T16:53:45Z</dcterms:created>
  <dcterms:modified xsi:type="dcterms:W3CDTF">2021-04-02T15:36:03Z</dcterms:modified>
</cp:coreProperties>
</file>